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png>
</file>

<file path=ppt/media/image-10-11.svg>
</file>

<file path=ppt/media/image-10-12.png>
</file>

<file path=ppt/media/image-10-13.sv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7-1.png>
</file>

<file path=ppt/media/image-7-2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svg"/><Relationship Id="rId12" Type="http://schemas.openxmlformats.org/officeDocument/2006/relationships/image" Target="../media/image-10-12.png"/><Relationship Id="rId13" Type="http://schemas.openxmlformats.org/officeDocument/2006/relationships/image" Target="../media/image-10-13.svg"/><Relationship Id="rId14" Type="http://schemas.openxmlformats.org/officeDocument/2006/relationships/slideLayout" Target="../slideLayouts/slideLayout11.xml"/><Relationship Id="rId1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Purchase Behavior &amp; Revenue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End-to-End Data Engineering &amp; Analytics Project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724" y="849630"/>
            <a:ext cx="7417832" cy="616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Technical Skills Demonstrated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6724" y="1983581"/>
            <a:ext cx="394454" cy="3944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6724" y="2624495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ETL Pipeline Design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176724" y="3129796"/>
            <a:ext cx="3641050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Extract → Transform → Load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6724" y="3839885"/>
            <a:ext cx="394454" cy="3944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6724" y="4480798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Cleaning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176724" y="4986099"/>
            <a:ext cx="3641050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Imputation strategies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76724" y="5696188"/>
            <a:ext cx="394454" cy="3944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6724" y="6337102"/>
            <a:ext cx="2491502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176724" y="6842403"/>
            <a:ext cx="3641050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RFM segmentation logic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06645" y="1983581"/>
            <a:ext cx="394454" cy="39445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947559" y="2051328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Modeling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0947559" y="2556629"/>
            <a:ext cx="300013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Star Schema in PostgreSQL</a:t>
            </a:r>
            <a:endParaRPr lang="en-US" sz="15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306645" y="3266718"/>
            <a:ext cx="394454" cy="39445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947559" y="3334464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Advanced SQL</a:t>
            </a:r>
            <a:endParaRPr lang="en-US" sz="1900" dirty="0"/>
          </a:p>
        </p:txBody>
      </p:sp>
      <p:sp>
        <p:nvSpPr>
          <p:cNvPr id="18" name="Text 10"/>
          <p:cNvSpPr/>
          <p:nvPr/>
        </p:nvSpPr>
        <p:spPr>
          <a:xfrm>
            <a:off x="10947559" y="3839766"/>
            <a:ext cx="300013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Window functions, CTEs</a:t>
            </a:r>
            <a:endParaRPr lang="en-US" sz="1550" dirty="0"/>
          </a:p>
        </p:txBody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306645" y="4549854"/>
            <a:ext cx="394454" cy="394454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10947559" y="4617601"/>
            <a:ext cx="2573655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Business Intelligence</a:t>
            </a:r>
            <a:endParaRPr lang="en-US" sz="1900" dirty="0"/>
          </a:p>
        </p:txBody>
      </p:sp>
      <p:sp>
        <p:nvSpPr>
          <p:cNvPr id="21" name="Text 12"/>
          <p:cNvSpPr/>
          <p:nvPr/>
        </p:nvSpPr>
        <p:spPr>
          <a:xfrm>
            <a:off x="10947559" y="5122902"/>
            <a:ext cx="300013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BI + DAX measures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266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45675"/>
            <a:ext cx="431244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Built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full-stack data analytics solution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analyzing 3,900 e-commerce transactions to drive data-informed business strategy.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24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Focus Areas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805243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 (RFM analysis)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10344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optimization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052542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impact analysis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494740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behavior modeling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67256" y="2596753"/>
            <a:ext cx="2690455" cy="3461504"/>
          </a:xfrm>
          <a:prstGeom prst="roundRect">
            <a:avLst>
              <a:gd name="adj" fmla="val 1265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5894070" y="2823567"/>
            <a:ext cx="22368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 Stack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894070" y="3404711"/>
            <a:ext cx="223682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(pandas, numpy)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894070" y="4334589"/>
            <a:ext cx="2236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PostgreSQL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894070" y="4901565"/>
            <a:ext cx="2236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BI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894070" y="5468541"/>
            <a:ext cx="2236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ETL pipelines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94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Transactions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customer purchase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Customer, product, behavioral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61520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647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413742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Rating only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982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556343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Age, Gender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00563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Location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44783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Status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288161" y="4982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Transactional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288161" y="556343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Amount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288161" y="600563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Item, Category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288161" y="644783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Size, Color, Season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782532" y="4982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Behavioral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782532" y="5563433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Applied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782532" y="6005632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Previous Purchases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782532" y="6447830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Rating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96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955" y="3411617"/>
            <a:ext cx="7145179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ETL Pipeline Architecture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55" y="4446270"/>
            <a:ext cx="4354830" cy="8948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6673" y="5564862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Extract &amp; Load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06673" y="6048613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Ingested CSV into pandas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006673" y="6540698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Connected to PostgreSQL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06673" y="7032784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Loaded to staging schema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785" y="4446270"/>
            <a:ext cx="4354830" cy="8948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61503" y="5564862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Transform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361503" y="6048613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profiling &amp; cleaning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5361503" y="6540698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Median imputation for nulls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5361503" y="7032784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Schema standardization</a:t>
            </a:r>
            <a:endParaRPr lang="en-US" sz="17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2615" y="4446270"/>
            <a:ext cx="4354830" cy="89487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716333" y="5564862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Load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9716333" y="6048613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Dimensional model design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9716333" y="6540698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Fact &amp; dimension tables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716333" y="7032784"/>
            <a:ext cx="390739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Bulk insert optimization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020" y="749617"/>
            <a:ext cx="5299472" cy="655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4020" y="1719620"/>
            <a:ext cx="767595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Critical transformations for segmentation &amp; modeling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4020" y="2605683"/>
            <a:ext cx="3733086" cy="1881426"/>
          </a:xfrm>
          <a:prstGeom prst="roundRect">
            <a:avLst>
              <a:gd name="adj" fmla="val 5832"/>
            </a:avLst>
          </a:prstGeom>
          <a:solidFill>
            <a:srgbClr val="F9F6F0"/>
          </a:solidFill>
          <a:ln/>
        </p:spPr>
      </p:sp>
      <p:sp>
        <p:nvSpPr>
          <p:cNvPr id="6" name="Shape 3"/>
          <p:cNvSpPr/>
          <p:nvPr/>
        </p:nvSpPr>
        <p:spPr>
          <a:xfrm>
            <a:off x="734020" y="2582823"/>
            <a:ext cx="3733086" cy="91440"/>
          </a:xfrm>
          <a:prstGeom prst="roundRect">
            <a:avLst>
              <a:gd name="adj" fmla="val 34406"/>
            </a:avLst>
          </a:prstGeom>
          <a:solidFill>
            <a:srgbClr val="D3C5B6"/>
          </a:solidFill>
          <a:ln/>
        </p:spPr>
      </p:sp>
      <p:sp>
        <p:nvSpPr>
          <p:cNvPr id="7" name="Shape 4"/>
          <p:cNvSpPr/>
          <p:nvPr/>
        </p:nvSpPr>
        <p:spPr>
          <a:xfrm>
            <a:off x="2286000" y="2291120"/>
            <a:ext cx="629126" cy="629126"/>
          </a:xfrm>
          <a:prstGeom prst="roundRect">
            <a:avLst>
              <a:gd name="adj" fmla="val 145344"/>
            </a:avLst>
          </a:prstGeom>
          <a:solidFill>
            <a:srgbClr val="D3C5B6"/>
          </a:solidFill>
          <a:ln/>
        </p:spPr>
      </p:sp>
      <p:sp>
        <p:nvSpPr>
          <p:cNvPr id="8" name="Text 5"/>
          <p:cNvSpPr/>
          <p:nvPr/>
        </p:nvSpPr>
        <p:spPr>
          <a:xfrm>
            <a:off x="2474714" y="2448401"/>
            <a:ext cx="251579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66549" y="3129915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Age Binning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966549" y="3583305"/>
            <a:ext cx="3268028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age_group: Teen, Young Adult, Adult, Senior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4676775" y="2605683"/>
            <a:ext cx="3733205" cy="1881426"/>
          </a:xfrm>
          <a:prstGeom prst="roundRect">
            <a:avLst>
              <a:gd name="adj" fmla="val 5832"/>
            </a:avLst>
          </a:prstGeom>
          <a:solidFill>
            <a:srgbClr val="F9F6F0"/>
          </a:solidFill>
          <a:ln/>
        </p:spPr>
      </p:sp>
      <p:sp>
        <p:nvSpPr>
          <p:cNvPr id="12" name="Shape 9"/>
          <p:cNvSpPr/>
          <p:nvPr/>
        </p:nvSpPr>
        <p:spPr>
          <a:xfrm>
            <a:off x="4676775" y="2582823"/>
            <a:ext cx="3733205" cy="91440"/>
          </a:xfrm>
          <a:prstGeom prst="roundRect">
            <a:avLst>
              <a:gd name="adj" fmla="val 34406"/>
            </a:avLst>
          </a:prstGeom>
          <a:solidFill>
            <a:srgbClr val="D3C5B6"/>
          </a:solidFill>
          <a:ln/>
        </p:spPr>
      </p:sp>
      <p:sp>
        <p:nvSpPr>
          <p:cNvPr id="13" name="Shape 10"/>
          <p:cNvSpPr/>
          <p:nvPr/>
        </p:nvSpPr>
        <p:spPr>
          <a:xfrm>
            <a:off x="6228755" y="2291120"/>
            <a:ext cx="629126" cy="629126"/>
          </a:xfrm>
          <a:prstGeom prst="roundRect">
            <a:avLst>
              <a:gd name="adj" fmla="val 145344"/>
            </a:avLst>
          </a:prstGeom>
          <a:solidFill>
            <a:srgbClr val="D3C5B6"/>
          </a:solidFill>
          <a:ln/>
        </p:spPr>
      </p:sp>
      <p:sp>
        <p:nvSpPr>
          <p:cNvPr id="14" name="Text 11"/>
          <p:cNvSpPr/>
          <p:nvPr/>
        </p:nvSpPr>
        <p:spPr>
          <a:xfrm>
            <a:off x="6417469" y="2448401"/>
            <a:ext cx="251579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909304" y="3129915"/>
            <a:ext cx="2624733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Purchase Frequency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4909304" y="3583305"/>
            <a:ext cx="326814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Derived days_since_last_purchase and frequency categories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34020" y="5011341"/>
            <a:ext cx="7675959" cy="2468523"/>
          </a:xfrm>
          <a:prstGeom prst="roundRect">
            <a:avLst>
              <a:gd name="adj" fmla="val 4445"/>
            </a:avLst>
          </a:prstGeom>
          <a:solidFill>
            <a:srgbClr val="F9F6F0"/>
          </a:solidFill>
          <a:ln/>
        </p:spPr>
      </p:sp>
      <p:sp>
        <p:nvSpPr>
          <p:cNvPr id="18" name="Shape 15"/>
          <p:cNvSpPr/>
          <p:nvPr/>
        </p:nvSpPr>
        <p:spPr>
          <a:xfrm>
            <a:off x="734020" y="4988481"/>
            <a:ext cx="7675959" cy="91440"/>
          </a:xfrm>
          <a:prstGeom prst="roundRect">
            <a:avLst>
              <a:gd name="adj" fmla="val 34406"/>
            </a:avLst>
          </a:prstGeom>
          <a:solidFill>
            <a:srgbClr val="D3C5B6"/>
          </a:solidFill>
          <a:ln/>
        </p:spPr>
      </p:sp>
      <p:sp>
        <p:nvSpPr>
          <p:cNvPr id="19" name="Shape 16"/>
          <p:cNvSpPr/>
          <p:nvPr/>
        </p:nvSpPr>
        <p:spPr>
          <a:xfrm>
            <a:off x="4257437" y="4696778"/>
            <a:ext cx="629126" cy="629126"/>
          </a:xfrm>
          <a:prstGeom prst="roundRect">
            <a:avLst>
              <a:gd name="adj" fmla="val 145344"/>
            </a:avLst>
          </a:prstGeom>
          <a:solidFill>
            <a:srgbClr val="D3C5B6"/>
          </a:solidFill>
          <a:ln/>
        </p:spPr>
      </p:sp>
      <p:sp>
        <p:nvSpPr>
          <p:cNvPr id="20" name="Text 17"/>
          <p:cNvSpPr/>
          <p:nvPr/>
        </p:nvSpPr>
        <p:spPr>
          <a:xfrm>
            <a:off x="4446151" y="4854059"/>
            <a:ext cx="251579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966549" y="5535573"/>
            <a:ext cx="3119795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Segmentation</a:t>
            </a:r>
            <a:endParaRPr lang="en-US" sz="2050" dirty="0"/>
          </a:p>
        </p:txBody>
      </p:sp>
      <p:sp>
        <p:nvSpPr>
          <p:cNvPr id="22" name="Text 19"/>
          <p:cNvSpPr/>
          <p:nvPr/>
        </p:nvSpPr>
        <p:spPr>
          <a:xfrm>
            <a:off x="966549" y="5988963"/>
            <a:ext cx="7210901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New: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1 purchase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966549" y="6450330"/>
            <a:ext cx="7210901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Returning: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2–5 purchases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966549" y="6911697"/>
            <a:ext cx="7210901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Loyal: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&gt;5 purchases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9381"/>
            <a:ext cx="67741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Advanced SQL Analytics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217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Complex queries using CTEs, window functions, and aggregations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39841"/>
            <a:ext cx="13042821" cy="4930378"/>
          </a:xfrm>
          <a:prstGeom prst="roundRect">
            <a:avLst>
              <a:gd name="adj" fmla="val 6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54746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2691170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Question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591770" y="2691170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Techniques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499997" y="2691170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Insight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19778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343" y="3341489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Gender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591770" y="3341489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GROUP BY, SUM()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499997" y="3341489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Females: 56% of revenue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384810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3991808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High-value discount users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591770" y="3991808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HAVING, subqueries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499997" y="3991808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142 customers spent &gt; avg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449841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343" y="4642128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rated products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591770" y="4642128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AVG(), ORDER BY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499997" y="4642128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Blouse: 4.8/5 rating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1410" y="514873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28343" y="5292447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impact on AOV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5591770" y="529244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GROUP BY shipping_type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499997" y="5292447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Express: 28% higher AOV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801410" y="579905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28343" y="5942767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 performance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5591770" y="594276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Window functions, CTEs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9499997" y="5942767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Subscribers: 3.2× higher LTV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6449378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343" y="6593086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products per category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5591770" y="6593086"/>
            <a:ext cx="34469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ROW_NUMBER() PARTITION BY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9499997" y="6593086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Hero products identified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96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Power BI Dashboard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71151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Executive Summary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115378"/>
            <a:ext cx="335291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3.9K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364456" y="16312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Total Customers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891439" y="1115378"/>
            <a:ext cx="335291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$233K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4859060" y="16312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Total Revenue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7386042" y="1115378"/>
            <a:ext cx="335291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$59.76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8353663" y="16312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Avg Order Value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10880646" y="1115378"/>
            <a:ext cx="335291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3.75</a:t>
            </a:r>
            <a:endParaRPr lang="en-US" sz="2900" dirty="0"/>
          </a:p>
        </p:txBody>
      </p:sp>
      <p:sp>
        <p:nvSpPr>
          <p:cNvPr id="11" name="Text 9"/>
          <p:cNvSpPr/>
          <p:nvPr/>
        </p:nvSpPr>
        <p:spPr>
          <a:xfrm>
            <a:off x="11848267" y="16312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Avg Review Rating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5638681" y="2091928"/>
            <a:ext cx="3352919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27%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6606302" y="2607826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Subscription Rate</a:t>
            </a:r>
            <a:endParaRPr lang="en-US" sz="110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912507"/>
            <a:ext cx="13609558" cy="8643580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396835" y="11796951"/>
            <a:ext cx="145803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Revenue by Category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396835" y="1208746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Clothing: 44.73% ($104K)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396835" y="1230856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Accessories: 31.83% ($74K)</a:t>
            </a:r>
            <a:endParaRPr lang="en-US" sz="850" dirty="0"/>
          </a:p>
        </p:txBody>
      </p:sp>
      <p:sp>
        <p:nvSpPr>
          <p:cNvPr id="18" name="Text 15"/>
          <p:cNvSpPr/>
          <p:nvPr/>
        </p:nvSpPr>
        <p:spPr>
          <a:xfrm>
            <a:off x="396835" y="1252966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Footwear: 15.49% ($36K)</a:t>
            </a:r>
            <a:endParaRPr lang="en-US" sz="850" dirty="0"/>
          </a:p>
        </p:txBody>
      </p:sp>
      <p:sp>
        <p:nvSpPr>
          <p:cNvPr id="19" name="Text 16"/>
          <p:cNvSpPr/>
          <p:nvPr/>
        </p:nvSpPr>
        <p:spPr>
          <a:xfrm>
            <a:off x="396835" y="12750760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Outerwear: 7.95% ($19K)</a:t>
            </a:r>
            <a:endParaRPr lang="en-US" sz="850" dirty="0"/>
          </a:p>
        </p:txBody>
      </p:sp>
      <p:sp>
        <p:nvSpPr>
          <p:cNvPr id="20" name="Shape 17"/>
          <p:cNvSpPr/>
          <p:nvPr/>
        </p:nvSpPr>
        <p:spPr>
          <a:xfrm>
            <a:off x="7461171" y="11811119"/>
            <a:ext cx="6780014" cy="481846"/>
          </a:xfrm>
          <a:prstGeom prst="roundRect">
            <a:avLst>
              <a:gd name="adj" fmla="val 3531"/>
            </a:avLst>
          </a:prstGeom>
          <a:solidFill>
            <a:srgbClr val="E2D9CF"/>
          </a:solidFill>
          <a:ln/>
        </p:spPr>
      </p:sp>
      <p:pic>
        <p:nvPicPr>
          <p:cNvPr id="2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4518" y="11975544"/>
            <a:ext cx="141684" cy="113348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7829550" y="11952803"/>
            <a:ext cx="629828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Opportunity: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Only 27% subscribed — huge growth potential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586" y="708184"/>
            <a:ext cx="6498788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Critical Business Insights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586" y="1670447"/>
            <a:ext cx="3739753" cy="3154323"/>
          </a:xfrm>
          <a:prstGeom prst="roundRect">
            <a:avLst>
              <a:gd name="adj" fmla="val 989"/>
            </a:avLst>
          </a:prstGeom>
          <a:solidFill>
            <a:srgbClr val="EEE8DD"/>
          </a:solidFill>
          <a:ln/>
        </p:spPr>
      </p:sp>
      <p:sp>
        <p:nvSpPr>
          <p:cNvPr id="5" name="Shape 2"/>
          <p:cNvSpPr/>
          <p:nvPr/>
        </p:nvSpPr>
        <p:spPr>
          <a:xfrm>
            <a:off x="6422588" y="1878449"/>
            <a:ext cx="624126" cy="624126"/>
          </a:xfrm>
          <a:prstGeom prst="roundRect">
            <a:avLst>
              <a:gd name="adj" fmla="val 14649423"/>
            </a:avLst>
          </a:prstGeom>
          <a:solidFill>
            <a:srgbClr val="D3C5B6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4158" y="2050018"/>
            <a:ext cx="280868" cy="2808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2588" y="2710577"/>
            <a:ext cx="3293388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Subscription Opportunity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6422588" y="3160395"/>
            <a:ext cx="3323749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Customers with &gt;5 purchases are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4× more likely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to subscribe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6422588" y="3950970"/>
            <a:ext cx="3323749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78% conversion rate for repeat buyers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10162342" y="1670447"/>
            <a:ext cx="3739872" cy="3154323"/>
          </a:xfrm>
          <a:prstGeom prst="roundRect">
            <a:avLst>
              <a:gd name="adj" fmla="val 989"/>
            </a:avLst>
          </a:prstGeom>
          <a:solidFill>
            <a:srgbClr val="EEE8DD"/>
          </a:solidFill>
          <a:ln/>
        </p:spPr>
      </p:sp>
      <p:sp>
        <p:nvSpPr>
          <p:cNvPr id="11" name="Shape 7"/>
          <p:cNvSpPr/>
          <p:nvPr/>
        </p:nvSpPr>
        <p:spPr>
          <a:xfrm>
            <a:off x="10370344" y="1878449"/>
            <a:ext cx="624126" cy="624126"/>
          </a:xfrm>
          <a:prstGeom prst="roundRect">
            <a:avLst>
              <a:gd name="adj" fmla="val 14649423"/>
            </a:avLst>
          </a:prstGeom>
          <a:solidFill>
            <a:srgbClr val="D3C5B6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41913" y="2050018"/>
            <a:ext cx="280868" cy="28086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0344" y="2710577"/>
            <a:ext cx="3061097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Discount Concentration</a:t>
            </a:r>
            <a:endParaRPr lang="en-US" sz="2000" dirty="0"/>
          </a:p>
        </p:txBody>
      </p:sp>
      <p:sp>
        <p:nvSpPr>
          <p:cNvPr id="14" name="Text 9"/>
          <p:cNvSpPr/>
          <p:nvPr/>
        </p:nvSpPr>
        <p:spPr>
          <a:xfrm>
            <a:off x="10370344" y="3160395"/>
            <a:ext cx="3323868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18% of products drive 70% of discounted purchases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0370344" y="3950970"/>
            <a:ext cx="3323868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 products: &gt;70% discount dependency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6214586" y="5032772"/>
            <a:ext cx="7687627" cy="2488525"/>
          </a:xfrm>
          <a:prstGeom prst="roundRect">
            <a:avLst>
              <a:gd name="adj" fmla="val 1254"/>
            </a:avLst>
          </a:prstGeom>
          <a:solidFill>
            <a:srgbClr val="EEE8DD"/>
          </a:solidFill>
          <a:ln/>
        </p:spPr>
      </p:sp>
      <p:sp>
        <p:nvSpPr>
          <p:cNvPr id="17" name="Shape 12"/>
          <p:cNvSpPr/>
          <p:nvPr/>
        </p:nvSpPr>
        <p:spPr>
          <a:xfrm>
            <a:off x="6422588" y="5240774"/>
            <a:ext cx="624126" cy="624126"/>
          </a:xfrm>
          <a:prstGeom prst="roundRect">
            <a:avLst>
              <a:gd name="adj" fmla="val 14649423"/>
            </a:avLst>
          </a:prstGeom>
          <a:solidFill>
            <a:srgbClr val="D3C5B6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94158" y="5412343"/>
            <a:ext cx="280868" cy="28086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6422588" y="6072902"/>
            <a:ext cx="2767370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High-Value Segments</a:t>
            </a:r>
            <a:endParaRPr lang="en-US" sz="2000" dirty="0"/>
          </a:p>
        </p:txBody>
      </p:sp>
      <p:sp>
        <p:nvSpPr>
          <p:cNvPr id="20" name="Text 14"/>
          <p:cNvSpPr/>
          <p:nvPr/>
        </p:nvSpPr>
        <p:spPr>
          <a:xfrm>
            <a:off x="6422588" y="6522720"/>
            <a:ext cx="727162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35–50 age group: 44% of revenue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6422588" y="6980396"/>
            <a:ext cx="727162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Female customers: 56% of revenue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88380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Data-Driven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940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Prioritize Loyalty Incentives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 customers with &gt;5 purchases for subscription conversion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38291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Optimize Discount Strategy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margin impact on high-discount products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4050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Focus Marketing Budget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 35–50 age group and female customers (highest ROI)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36184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Promote Top-Rated Items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Blouse, Jewelry via hero banners and email campaigns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3864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Upsell Express Shipping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Push to high-AOV customers (28% higher value)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2025-11-26T07:54:10Z</dcterms:created>
  <dcterms:modified xsi:type="dcterms:W3CDTF">2025-11-26T07:54:10Z</dcterms:modified>
</cp:coreProperties>
</file>